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9" r:id="rId5"/>
    <p:sldId id="260" r:id="rId6"/>
    <p:sldId id="264" r:id="rId7"/>
    <p:sldId id="265" r:id="rId8"/>
    <p:sldId id="266" r:id="rId9"/>
    <p:sldId id="267" r:id="rId10"/>
    <p:sldId id="262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 autoAdjust="0"/>
    <p:restoredTop sz="94646" autoAdjust="0"/>
  </p:normalViewPr>
  <p:slideViewPr>
    <p:cSldViewPr snapToGrid="0" snapToObjects="1">
      <p:cViewPr varScale="1">
        <p:scale>
          <a:sx n="72" d="100"/>
          <a:sy n="72" d="100"/>
        </p:scale>
        <p:origin x="-112" y="-4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18/10/13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98593"/>
            <a:ext cx="7342188" cy="1924050"/>
          </a:xfrm>
        </p:spPr>
        <p:txBody>
          <a:bodyPr/>
          <a:lstStyle/>
          <a:p>
            <a:r>
              <a:rPr lang="en-US" dirty="0" smtClean="0"/>
              <a:t>CEDAW in Tonga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 the recommendations of the Tongan Royal Land Commission meet the requirements of the Convention on Elimination of Discrimination Against Women (CEDAW)? Are there other options?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77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Option Three </a:t>
            </a:r>
            <a:br>
              <a:rPr lang="en-US" dirty="0" smtClean="0"/>
            </a:br>
            <a:r>
              <a:rPr lang="en-US" sz="2400" dirty="0" smtClean="0"/>
              <a:t>How other countries have approached the reform of  discriminatory land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Land Laws in both Kyrgyzstan and </a:t>
            </a:r>
            <a:r>
              <a:rPr lang="en-US" dirty="0" err="1" smtClean="0"/>
              <a:t>Tajikstan</a:t>
            </a:r>
            <a:r>
              <a:rPr lang="en-US" dirty="0" smtClean="0"/>
              <a:t> were amended and brought in line with Article 16 of CEDAW which relates to Rural women’s rights. </a:t>
            </a:r>
          </a:p>
          <a:p>
            <a:pPr lvl="1"/>
            <a:r>
              <a:rPr lang="en-US" dirty="0" smtClean="0"/>
              <a:t>Between 2002 and 2008 the proportion of women owning family farms in </a:t>
            </a:r>
            <a:r>
              <a:rPr lang="en-US" dirty="0" err="1" smtClean="0"/>
              <a:t>Tajikstan</a:t>
            </a:r>
            <a:r>
              <a:rPr lang="en-US" dirty="0" smtClean="0"/>
              <a:t> rose from 2% to 14%. </a:t>
            </a:r>
          </a:p>
          <a:p>
            <a:r>
              <a:rPr lang="en-US" dirty="0" smtClean="0"/>
              <a:t>The Tanzanian HC relied on CEDAW in overruling a customary law that prohibited women from selling clan land (</a:t>
            </a:r>
            <a:r>
              <a:rPr lang="en-US" i="1" dirty="0" err="1" smtClean="0"/>
              <a:t>Ephrohim</a:t>
            </a:r>
            <a:r>
              <a:rPr lang="en-US" i="1" dirty="0" smtClean="0"/>
              <a:t> v </a:t>
            </a:r>
            <a:r>
              <a:rPr lang="en-US" i="1" dirty="0" err="1" smtClean="0"/>
              <a:t>Pastory</a:t>
            </a:r>
            <a:r>
              <a:rPr lang="en-US" i="1" dirty="0" smtClean="0"/>
              <a:t>). </a:t>
            </a:r>
          </a:p>
          <a:p>
            <a:r>
              <a:rPr lang="en-US" dirty="0" smtClean="0"/>
              <a:t>Problem- the amount of </a:t>
            </a:r>
            <a:r>
              <a:rPr lang="en-US" smtClean="0"/>
              <a:t>land available.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089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ever option Tonga chooses, it is clear that women’s rights to land are an important issue that the Government is trying to deal with. </a:t>
            </a:r>
          </a:p>
          <a:p>
            <a:r>
              <a:rPr lang="en-US" dirty="0" smtClean="0"/>
              <a:t>It is a balancing act: promoting women’s rights to land whilst protecting Tongan Culture.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837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Canterbury Law Review Trust for their funding and support. Without this I would have been unable to attend this conference. </a:t>
            </a:r>
            <a:endParaRPr lang="en-US" dirty="0"/>
          </a:p>
          <a:p>
            <a:r>
              <a:rPr lang="en-US" dirty="0" smtClean="0"/>
              <a:t>The Organisers and </a:t>
            </a:r>
            <a:r>
              <a:rPr lang="en-US" dirty="0" smtClean="0"/>
              <a:t>Support </a:t>
            </a:r>
            <a:r>
              <a:rPr lang="en-US" dirty="0" smtClean="0"/>
              <a:t>Team of the </a:t>
            </a:r>
            <a:r>
              <a:rPr lang="en-US" dirty="0" smtClean="0"/>
              <a:t>Conference.</a:t>
            </a:r>
          </a:p>
          <a:p>
            <a:r>
              <a:rPr lang="en-US" dirty="0" smtClean="0"/>
              <a:t>Natalie Baird- lecturer at the University of Canterbury.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873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Tonga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Section 43 Land Act: </a:t>
            </a:r>
            <a:r>
              <a:rPr lang="en-US" dirty="0"/>
              <a:t>every male Tongan subject by birth of 16 years of age not being in possession of a tax or town allotment shall be entitled to the grant of a tax or town allotment or if in possession of neither to the grant of a tax or town allotment. </a:t>
            </a:r>
            <a:endParaRPr lang="en-US" dirty="0" smtClean="0"/>
          </a:p>
          <a:p>
            <a:r>
              <a:rPr lang="en-US" dirty="0" smtClean="0"/>
              <a:t>Inheritance rights pass through male heirs. </a:t>
            </a:r>
          </a:p>
          <a:p>
            <a:r>
              <a:rPr lang="en-US" dirty="0" smtClean="0"/>
              <a:t>Women have no independent land rights unless:</a:t>
            </a:r>
          </a:p>
          <a:p>
            <a:pPr lvl="1"/>
            <a:r>
              <a:rPr lang="en-US" dirty="0" smtClean="0"/>
              <a:t>They acquire a lease; or</a:t>
            </a:r>
          </a:p>
          <a:p>
            <a:pPr lvl="1"/>
            <a:r>
              <a:rPr lang="en-US" dirty="0" smtClean="0"/>
              <a:t>They are a widow of a male allotment (although they cannot deal with it, and cannot pass it on to family).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456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CEDAW</a:t>
            </a:r>
            <a:br>
              <a:rPr lang="en-US" dirty="0" smtClean="0"/>
            </a:br>
            <a:r>
              <a:rPr lang="en-US" sz="2400" dirty="0" smtClean="0"/>
              <a:t>‘Bill of Rights’ for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 3: “ensure the full development and advancement of women”</a:t>
            </a:r>
          </a:p>
          <a:p>
            <a:r>
              <a:rPr lang="en-US" dirty="0" smtClean="0"/>
              <a:t>Article 2(f): Take measures to modify or abolish discriminatory laws, regulations, customs and practices and to modify the social and cultural patterns of conduct of men and women. </a:t>
            </a:r>
          </a:p>
          <a:p>
            <a:r>
              <a:rPr lang="en-US" dirty="0" smtClean="0"/>
              <a:t>Acceded to by 187 member states</a:t>
            </a:r>
          </a:p>
          <a:p>
            <a:r>
              <a:rPr lang="en-US" dirty="0" smtClean="0"/>
              <a:t>Tonga has not ratified CEDAW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299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Royal </a:t>
            </a:r>
            <a:r>
              <a:rPr lang="en-US" dirty="0"/>
              <a:t>L</a:t>
            </a:r>
            <a:r>
              <a:rPr lang="en-US" dirty="0" smtClean="0"/>
              <a:t>and Commission</a:t>
            </a:r>
            <a:br>
              <a:rPr lang="en-US" dirty="0" smtClean="0"/>
            </a:br>
            <a:r>
              <a:rPr lang="en-US" sz="2400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Recommendation: Tongan women have the right to apply for a grant of a town allotment at 21. Women should not have the right to apply to tax allotment. </a:t>
            </a:r>
          </a:p>
          <a:p>
            <a:r>
              <a:rPr lang="en-US" dirty="0" smtClean="0"/>
              <a:t>Recommendation: Where there is no male heir, the landowner’s daughters shall succeed the land. </a:t>
            </a:r>
          </a:p>
          <a:p>
            <a:r>
              <a:rPr lang="en-US" dirty="0" smtClean="0"/>
              <a:t>Recommendation: Widows continue to hold their deceased husband’s land for life even if they commits fornication or adultery. </a:t>
            </a:r>
          </a:p>
          <a:p>
            <a:r>
              <a:rPr lang="en-US" dirty="0" smtClean="0"/>
              <a:t>Recommendation: Widows be able to lease or mortgage the land, with consent of heir.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703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Option One: </a:t>
            </a:r>
            <a:r>
              <a:rPr lang="en-US" dirty="0" smtClean="0"/>
              <a:t>Implement the Commission’s recommendations and ratify CEDAW with reservations.</a:t>
            </a:r>
          </a:p>
          <a:p>
            <a:r>
              <a:rPr lang="en-US" b="1" dirty="0" smtClean="0"/>
              <a:t>Option Two: </a:t>
            </a:r>
            <a:r>
              <a:rPr lang="en-US" dirty="0" smtClean="0"/>
              <a:t>Choose not to ratify CEDAW in the near future.</a:t>
            </a:r>
          </a:p>
          <a:p>
            <a:r>
              <a:rPr lang="en-US" b="1" dirty="0" smtClean="0"/>
              <a:t>Option Three: </a:t>
            </a:r>
            <a:r>
              <a:rPr lang="en-US" dirty="0" smtClean="0"/>
              <a:t>Ratify CEDAW without reservations.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02665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Option One</a:t>
            </a:r>
            <a:br>
              <a:rPr lang="en-US" dirty="0" smtClean="0"/>
            </a:br>
            <a:r>
              <a:rPr lang="en-US" sz="2400" dirty="0" smtClean="0"/>
              <a:t>Implement the Commission recommendations and ratify with reservations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Reservations likely to cover succession, abortion, land ownership and same sex marriages. </a:t>
            </a:r>
          </a:p>
          <a:p>
            <a:pPr lvl="1"/>
            <a:r>
              <a:rPr lang="en-US" dirty="0" smtClean="0"/>
              <a:t>Articles 15 and 16 in particular. </a:t>
            </a:r>
          </a:p>
          <a:p>
            <a:r>
              <a:rPr lang="en-US" dirty="0" smtClean="0"/>
              <a:t>Problem- Reservation as to Article 16 indicates a reluctance to recognise women’s full competence as adults within the family</a:t>
            </a:r>
          </a:p>
          <a:p>
            <a:r>
              <a:rPr lang="en-US" dirty="0" smtClean="0"/>
              <a:t>Problem- A wide scope of reservations suggests ratification was all about Tonga’s status in the International Community. </a:t>
            </a:r>
          </a:p>
          <a:p>
            <a:r>
              <a:rPr lang="en-US" dirty="0" smtClean="0"/>
              <a:t>Benefit- Engages Tonga in conversation with the CEDAW committee and other states about the reservations.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15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Two</a:t>
            </a:r>
            <a:br>
              <a:rPr lang="en-US" dirty="0" smtClean="0"/>
            </a:br>
            <a:r>
              <a:rPr lang="en-US" sz="2400" dirty="0" smtClean="0"/>
              <a:t>Choose not to ratify CEDAW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Ratification is dangerous because it may result in the erosion of customs and traditions important to Tongan culture. For example </a:t>
            </a:r>
            <a:r>
              <a:rPr lang="en-US" dirty="0" err="1" smtClean="0"/>
              <a:t>fahu</a:t>
            </a:r>
            <a:r>
              <a:rPr lang="en-US" dirty="0" smtClean="0"/>
              <a:t>. </a:t>
            </a:r>
          </a:p>
          <a:p>
            <a:r>
              <a:rPr lang="en-US" dirty="0" smtClean="0"/>
              <a:t>Ratification of CEDAW may allow for gay marriages and abortion. </a:t>
            </a:r>
          </a:p>
          <a:p>
            <a:r>
              <a:rPr lang="en-US" dirty="0" smtClean="0"/>
              <a:t>Ratification may undermine individual’s duties and responsibilities. </a:t>
            </a:r>
          </a:p>
          <a:p>
            <a:r>
              <a:rPr lang="en-US" dirty="0" smtClean="0"/>
              <a:t>Problem: Sends a message that women’s rights are not promoted in Tonga. </a:t>
            </a:r>
          </a:p>
          <a:p>
            <a:pPr lvl="1"/>
            <a:r>
              <a:rPr lang="en-US" dirty="0" smtClean="0"/>
              <a:t>Traditions and customs that promote women, do not apply to all </a:t>
            </a:r>
            <a:r>
              <a:rPr lang="en-US" dirty="0"/>
              <a:t>T</a:t>
            </a:r>
            <a:r>
              <a:rPr lang="en-US" dirty="0" smtClean="0"/>
              <a:t>ongan women. </a:t>
            </a:r>
          </a:p>
        </p:txBody>
      </p:sp>
    </p:spTree>
    <p:extLst>
      <p:ext uri="{BB962C8B-B14F-4D97-AF65-F5344CB8AC3E}">
        <p14:creationId xmlns:p14="http://schemas.microsoft.com/office/powerpoint/2010/main" val="1873391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Three</a:t>
            </a:r>
            <a:br>
              <a:rPr lang="en-US" dirty="0" smtClean="0"/>
            </a:br>
            <a:r>
              <a:rPr lang="en-US" sz="2400" dirty="0" smtClean="0"/>
              <a:t>Ratify CEDAW without reservations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option is desirable because of the importance of land. </a:t>
            </a:r>
          </a:p>
          <a:p>
            <a:pPr lvl="1"/>
            <a:r>
              <a:rPr lang="en-US" dirty="0" smtClean="0"/>
              <a:t>Access to loans. </a:t>
            </a:r>
          </a:p>
          <a:p>
            <a:pPr lvl="1"/>
            <a:r>
              <a:rPr lang="en-US" i="1" dirty="0"/>
              <a:t>If my brother was to die, the land would go to my Uncle’s eldest son… it is hard work to move. My whole life is here, I have been taking care of the place for almost all my life</a:t>
            </a:r>
            <a:r>
              <a:rPr lang="en-US" i="1" dirty="0" smtClean="0"/>
              <a:t>”</a:t>
            </a:r>
          </a:p>
          <a:p>
            <a:pPr lvl="1"/>
            <a:r>
              <a:rPr lang="en-US" i="1" dirty="0"/>
              <a:t>As I understand the law, it will never happen that my children will be able to live on my parents land, it makes me angry… I have worked so hard for that land, and yet my children are not entitled to it</a:t>
            </a:r>
            <a:r>
              <a:rPr lang="en-US" dirty="0"/>
              <a:t>”. </a:t>
            </a:r>
            <a:endParaRPr lang="en-US" dirty="0" smtClean="0"/>
          </a:p>
          <a:p>
            <a:pPr lvl="1"/>
            <a:r>
              <a:rPr lang="en-US" dirty="0" smtClean="0"/>
              <a:t>Gender equality is “smart economics”.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83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1274</TotalTime>
  <Words>759</Words>
  <Application>Microsoft Macintosh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Capital</vt:lpstr>
      <vt:lpstr>CEDAW in Tonga</vt:lpstr>
      <vt:lpstr>Acknowledgments</vt:lpstr>
      <vt:lpstr>Tonga Today</vt:lpstr>
      <vt:lpstr>CEDAW ‘Bill of Rights’ for Women</vt:lpstr>
      <vt:lpstr>The Royal Land Commission Recommendations</vt:lpstr>
      <vt:lpstr>The Three Options</vt:lpstr>
      <vt:lpstr>Option One Implement the Commission recommendations and ratify with reservations</vt:lpstr>
      <vt:lpstr>Option Two Choose not to ratify CEDAW</vt:lpstr>
      <vt:lpstr>Option Three Ratify CEDAW without reservations</vt:lpstr>
      <vt:lpstr>Option Three  How other countries have approached the reform of  discriminatory land laws</vt:lpstr>
      <vt:lpstr>Conclusion</vt:lpstr>
    </vt:vector>
  </TitlesOfParts>
  <Company>University of Canterbury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CEDAW in Tonga</dc:title>
  <dc:creator>Tiana Ritchie</dc:creator>
  <cp:lastModifiedBy>Tiana Ritchie</cp:lastModifiedBy>
  <cp:revision>34</cp:revision>
  <dcterms:created xsi:type="dcterms:W3CDTF">2013-09-02T04:14:08Z</dcterms:created>
  <dcterms:modified xsi:type="dcterms:W3CDTF">2013-10-17T22:18:13Z</dcterms:modified>
</cp:coreProperties>
</file>